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31"/>
  </p:handoutMasterIdLst>
  <p:sldIdLst>
    <p:sldId id="274" r:id="rId2"/>
    <p:sldId id="256" r:id="rId3"/>
    <p:sldId id="284" r:id="rId4"/>
    <p:sldId id="258" r:id="rId5"/>
    <p:sldId id="259" r:id="rId6"/>
    <p:sldId id="260" r:id="rId7"/>
    <p:sldId id="266" r:id="rId8"/>
    <p:sldId id="262" r:id="rId9"/>
    <p:sldId id="263" r:id="rId10"/>
    <p:sldId id="264" r:id="rId11"/>
    <p:sldId id="275" r:id="rId12"/>
    <p:sldId id="276" r:id="rId13"/>
    <p:sldId id="285" r:id="rId14"/>
    <p:sldId id="272" r:id="rId15"/>
    <p:sldId id="265" r:id="rId16"/>
    <p:sldId id="267" r:id="rId17"/>
    <p:sldId id="269" r:id="rId18"/>
    <p:sldId id="287" r:id="rId19"/>
    <p:sldId id="268" r:id="rId20"/>
    <p:sldId id="273" r:id="rId21"/>
    <p:sldId id="282" r:id="rId22"/>
    <p:sldId id="286" r:id="rId23"/>
    <p:sldId id="270" r:id="rId24"/>
    <p:sldId id="288" r:id="rId25"/>
    <p:sldId id="271" r:id="rId26"/>
    <p:sldId id="277" r:id="rId27"/>
    <p:sldId id="279" r:id="rId28"/>
    <p:sldId id="289" r:id="rId29"/>
    <p:sldId id="290" r:id="rId30"/>
  </p:sldIdLst>
  <p:sldSz cx="9144000" cy="6858000" type="screen4x3"/>
  <p:notesSz cx="6881813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119" cy="464820"/>
          </a:xfrm>
          <a:prstGeom prst="rect">
            <a:avLst/>
          </a:prstGeom>
        </p:spPr>
        <p:txBody>
          <a:bodyPr vert="horz" lIns="92446" tIns="46223" rIns="92446" bIns="46223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98102" y="0"/>
            <a:ext cx="2982119" cy="464820"/>
          </a:xfrm>
          <a:prstGeom prst="rect">
            <a:avLst/>
          </a:prstGeom>
        </p:spPr>
        <p:txBody>
          <a:bodyPr vert="horz" lIns="92446" tIns="46223" rIns="92446" bIns="46223" rtlCol="0"/>
          <a:lstStyle>
            <a:lvl1pPr algn="r">
              <a:defRPr sz="1200"/>
            </a:lvl1pPr>
          </a:lstStyle>
          <a:p>
            <a:fld id="{494260CA-F16A-4EEA-A787-6D49E74D61DA}" type="datetimeFigureOut">
              <a:rPr lang="en-US" smtClean="0"/>
              <a:pPr/>
              <a:t>3/29/2012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2982119" cy="464820"/>
          </a:xfrm>
          <a:prstGeom prst="rect">
            <a:avLst/>
          </a:prstGeom>
        </p:spPr>
        <p:txBody>
          <a:bodyPr vert="horz" lIns="92446" tIns="46223" rIns="92446" bIns="46223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98102" y="8829967"/>
            <a:ext cx="2982119" cy="464820"/>
          </a:xfrm>
          <a:prstGeom prst="rect">
            <a:avLst/>
          </a:prstGeom>
        </p:spPr>
        <p:txBody>
          <a:bodyPr vert="horz" lIns="92446" tIns="46223" rIns="92446" bIns="46223" rtlCol="0" anchor="b"/>
          <a:lstStyle>
            <a:lvl1pPr algn="r">
              <a:defRPr sz="1200"/>
            </a:lvl1pPr>
          </a:lstStyle>
          <a:p>
            <a:fld id="{7E44890D-3FE5-43AD-8E10-EB6858E3F17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46104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7D1AA0-84A5-4131-9156-72A797D7B2AE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9181AD-9C00-4375-B257-4215907E1A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70A588-A1EF-4972-A59E-00ABC0143F9F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5F9100-A34C-451A-9B1F-71312DA4401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17A3FF-2CDF-47FE-B7A9-19700172697D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1E0CCB-3A8C-437C-98F8-E41282EFF78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D6AA99-69A5-4665-9724-A0348EE7B09C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92617A-7A7D-400E-B92A-6F6473FFBB6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802A47-569B-4DA7-A555-9188B486C211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957D8F-664A-45BB-8867-BD94CBCD02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1DB602-ED76-4495-9E0B-F1382BFE3349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E09EED-4C6A-4B07-96D8-90CAC27904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6B1248-3251-4FF5-A43F-079C3863D2A8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B0D5C7-DC2B-4563-AC2F-889CE2F490C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F2997C-FA65-433E-A020-E029F389A44A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8B6B4B-1E45-46E3-B5E0-E9C07A8DC6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A35D8D-C05A-49A9-B380-E60F61D8273E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A229FB-B742-4B86-B2ED-7DD4A58E861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A9E55-F766-4D9D-B1A1-9BBA81385F37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A36D41-01E2-4AEC-B703-404B2D593E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2637E3-3BFA-477E-AF27-AD4401D959F1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3E1301-3A22-4200-ADDD-C20D4B796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51820E47-0FB0-4BFA-B5F9-CC8F09FD8641}" type="datetimeFigureOut">
              <a:rPr lang="en-US"/>
              <a:pPr>
                <a:defRPr/>
              </a:pPr>
              <a:t>3/29/2012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CD7D5F69-32CD-4F00-A657-D43D5B633C8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81000" y="639763"/>
            <a:ext cx="8077200" cy="10156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60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5.3: SAMPLING</a:t>
            </a:r>
            <a:endParaRPr lang="en-US" sz="6000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" y="1447800"/>
            <a:ext cx="8763000" cy="2062103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Complete the book </a:t>
            </a: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problems: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p. 242    #56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p. 246    #64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p. 252   #75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8600" y="152400"/>
            <a:ext cx="8763000" cy="584775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p. 242 #56</a:t>
            </a:r>
            <a:endParaRPr lang="en-US" sz="3200" b="1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28600" y="838200"/>
            <a:ext cx="8763000" cy="2062103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56) </a:t>
            </a: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(a) non-sampling (response error)</a:t>
            </a: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	(b) non-sampling (processing error)</a:t>
            </a: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	(c) sampling (</a:t>
            </a:r>
            <a:r>
              <a:rPr lang="en-US" sz="3200" i="1" dirty="0" err="1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undercoverage</a:t>
            </a: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, not everyone gets 	the paper)</a:t>
            </a:r>
            <a:endParaRPr lang="en-US" sz="3200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28600" y="3581400"/>
            <a:ext cx="8763000" cy="2554545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64) </a:t>
            </a: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50% in favor was for the question worded “protecting the life of the unborn child”</a:t>
            </a: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i="1" dirty="0" smtClean="0">
              <a:solidFill>
                <a:schemeClr val="accent2">
                  <a:lumMod val="50000"/>
                </a:schemeClr>
              </a:solidFill>
              <a:latin typeface="+mn-lt"/>
            </a:endParaRP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	29% in favor was for the question “prohibiting abortions”</a:t>
            </a:r>
            <a:endParaRPr lang="en-US" sz="3200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52400" y="2903187"/>
            <a:ext cx="8763000" cy="584775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p. 246 #64</a:t>
            </a:r>
            <a:endParaRPr lang="en-US" sz="3200" b="1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5" grpId="0"/>
      <p:bldP spid="6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8600" y="0"/>
            <a:ext cx="8763000" cy="584775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p. 252 #75</a:t>
            </a:r>
            <a:endParaRPr lang="en-US" sz="3200" b="1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52400" y="762000"/>
            <a:ext cx="8763000" cy="353943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75) </a:t>
            </a: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(a) sampling error (</a:t>
            </a:r>
            <a:r>
              <a:rPr lang="en-US" sz="3200" i="1" dirty="0" err="1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undercoverage</a:t>
            </a: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 on those not 	in the phone book)</a:t>
            </a: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</a:t>
            </a:r>
            <a:endParaRPr lang="en-US" sz="3200" i="1" dirty="0" smtClean="0">
              <a:solidFill>
                <a:schemeClr val="accent2">
                  <a:lumMod val="50000"/>
                </a:schemeClr>
              </a:solidFill>
              <a:latin typeface="+mn-lt"/>
            </a:endParaRP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	(b) non sampling error (nonresponse)</a:t>
            </a: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i="1" dirty="0" smtClean="0">
              <a:solidFill>
                <a:schemeClr val="accent2">
                  <a:lumMod val="50000"/>
                </a:schemeClr>
              </a:solidFill>
              <a:latin typeface="+mn-lt"/>
            </a:endParaRP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	(c) sampling error (convenience sample, 	voluntary response sample)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" y="1295400"/>
            <a:ext cx="8763000" cy="800219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4600" b="1" u="sng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Other types of samples…</a:t>
            </a:r>
            <a:endParaRPr lang="en-US" sz="4600" b="1" u="sng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8380406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" y="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u="sng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Review:</a:t>
            </a:r>
            <a:endParaRPr lang="en-US" sz="3200" b="1" u="sng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52400" y="685800"/>
            <a:ext cx="8763000" cy="5509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Take an </a:t>
            </a:r>
            <a:r>
              <a:rPr lang="en-US" sz="32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SRS</a:t>
            </a: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 of 5 people from the following list.  Number the people down the columns, starting with 1.  Start at line 124 in the Table of Random Digits. 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i="1" dirty="0" smtClean="0">
              <a:solidFill>
                <a:schemeClr val="accent2">
                  <a:lumMod val="50000"/>
                </a:schemeClr>
              </a:solidFill>
              <a:latin typeface="+mn-lt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John			Christine		Robert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Sue			Matthew		Stacy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Lauren		Andrea		Megan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Jim			Chris			Patrick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Marie		Gretchen		Alison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Jake			Jennifer		Jeffrey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Karen		Frank		Annie</a:t>
            </a:r>
            <a:endParaRPr lang="en-US" sz="3200" b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" y="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u="sng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Other ways </a:t>
            </a:r>
            <a:r>
              <a:rPr lang="en-US" sz="3200" b="1" u="sng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to take samples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52400" y="685800"/>
            <a:ext cx="8763000" cy="5509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Example: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dirty="0">
                <a:latin typeface="+mn-lt"/>
              </a:rPr>
              <a:t>At a university, there are </a:t>
            </a:r>
            <a:r>
              <a:rPr lang="en-US" sz="3200" dirty="0" smtClean="0">
                <a:latin typeface="+mn-lt"/>
              </a:rPr>
              <a:t>1500 professors.  However, 1000 are male and </a:t>
            </a:r>
            <a:r>
              <a:rPr lang="en-US" sz="3200" dirty="0">
                <a:latin typeface="+mn-lt"/>
              </a:rPr>
              <a:t>500 </a:t>
            </a:r>
            <a:r>
              <a:rPr lang="en-US" sz="3200" dirty="0" smtClean="0">
                <a:latin typeface="+mn-lt"/>
              </a:rPr>
              <a:t>are female.  </a:t>
            </a:r>
            <a:r>
              <a:rPr lang="en-US" sz="3200" dirty="0">
                <a:latin typeface="+mn-lt"/>
              </a:rPr>
              <a:t>To take an accurate sample of the university faculty’s opinions, we decide to take a sample of 100 male professors and 50 female.  </a:t>
            </a:r>
            <a:r>
              <a:rPr lang="en-US" sz="3200" dirty="0" smtClean="0">
                <a:latin typeface="+mn-lt"/>
              </a:rPr>
              <a:t>Their total sample is these 150 professors.</a:t>
            </a:r>
            <a:endParaRPr lang="en-US" sz="3200" dirty="0">
              <a:latin typeface="+mn-lt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dirty="0">
              <a:latin typeface="+mn-lt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dirty="0">
                <a:latin typeface="+mn-lt"/>
              </a:rPr>
              <a:t>Why is this not an SRS?  What was their process</a:t>
            </a:r>
            <a:r>
              <a:rPr lang="en-US" sz="3200" dirty="0" smtClean="0">
                <a:latin typeface="+mn-lt"/>
              </a:rPr>
              <a:t>?  Why is this sampling method better than just an SRS?</a:t>
            </a:r>
            <a:endParaRPr lang="en-US" sz="3200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8600" y="152400"/>
            <a:ext cx="8763000" cy="954107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u="sng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Stratified Random </a:t>
            </a:r>
            <a:r>
              <a:rPr lang="en-US" sz="3200" b="1" i="1" u="sng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Sample: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(</a:t>
            </a:r>
            <a:r>
              <a:rPr lang="en-US" sz="24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NOT simple </a:t>
            </a:r>
            <a:r>
              <a:rPr lang="en-US" sz="24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random sample)</a:t>
            </a:r>
            <a:endParaRPr lang="en-US" sz="3200" b="1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28600" y="1579562"/>
            <a:ext cx="8763000" cy="156845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fontAlgn="auto">
              <a:spcBef>
                <a:spcPts val="0"/>
              </a:spcBef>
              <a:spcAft>
                <a:spcPts val="0"/>
              </a:spcAft>
              <a:buFontTx/>
              <a:buAutoNum type="arabicParenR"/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Divide population into groups with something in common (called 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STRATA)</a:t>
            </a:r>
            <a:endParaRPr lang="en-US" sz="3200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	Example: gender, age, etc.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28600" y="3459162"/>
            <a:ext cx="8763000" cy="157003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2) Take separate SRS in each strata and combine these to make the full sample</a:t>
            </a:r>
          </a:p>
          <a:p>
            <a:pPr marL="514350" indent="-51435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	- can sometimes be a % of each strata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600" y="838200"/>
            <a:ext cx="8763000" cy="707886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algn="ctr"/>
            <a:r>
              <a:rPr lang="en-US" sz="4000" b="1" i="1" dirty="0">
                <a:solidFill>
                  <a:srgbClr val="632523"/>
                </a:solidFill>
                <a:latin typeface="Calibri" pitchFamily="34" charset="0"/>
              </a:rPr>
              <a:t>Try p. </a:t>
            </a:r>
            <a:r>
              <a:rPr lang="en-US" sz="4000" b="1" i="1" dirty="0" smtClean="0">
                <a:solidFill>
                  <a:srgbClr val="632523"/>
                </a:solidFill>
                <a:latin typeface="Calibri" pitchFamily="34" charset="0"/>
              </a:rPr>
              <a:t>246    #62</a:t>
            </a:r>
            <a:endParaRPr lang="en-US" sz="4000" b="1" i="1" dirty="0">
              <a:solidFill>
                <a:srgbClr val="632523"/>
              </a:solidFill>
              <a:latin typeface="Calibri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81000" y="1905000"/>
            <a:ext cx="33528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u="sng" dirty="0" smtClean="0"/>
              <a:t>Basketball:</a:t>
            </a:r>
          </a:p>
          <a:p>
            <a:r>
              <a:rPr lang="en-US" sz="2800" dirty="0" smtClean="0"/>
              <a:t>Wade</a:t>
            </a:r>
          </a:p>
          <a:p>
            <a:r>
              <a:rPr lang="en-US" sz="2800" dirty="0" smtClean="0"/>
              <a:t>Carter</a:t>
            </a:r>
          </a:p>
          <a:p>
            <a:r>
              <a:rPr lang="en-US" sz="2800" dirty="0" smtClean="0"/>
              <a:t>Miller</a:t>
            </a:r>
          </a:p>
          <a:p>
            <a:r>
              <a:rPr lang="en-US" sz="2800" dirty="0" err="1" smtClean="0"/>
              <a:t>Stoudamire</a:t>
            </a:r>
            <a:endParaRPr lang="en-US" sz="2800" dirty="0" smtClean="0"/>
          </a:p>
          <a:p>
            <a:r>
              <a:rPr lang="en-US" sz="2800" dirty="0" err="1" smtClean="0"/>
              <a:t>Gasol</a:t>
            </a:r>
            <a:endParaRPr lang="en-US" sz="2800" dirty="0" smtClean="0"/>
          </a:p>
          <a:p>
            <a:r>
              <a:rPr lang="en-US" sz="2800" dirty="0" err="1" smtClean="0"/>
              <a:t>Farmar</a:t>
            </a:r>
            <a:endParaRPr lang="en-US" sz="2800" dirty="0" smtClean="0"/>
          </a:p>
          <a:p>
            <a:r>
              <a:rPr lang="en-US" sz="2800" dirty="0" err="1" smtClean="0"/>
              <a:t>Billups</a:t>
            </a:r>
            <a:endParaRPr lang="en-US" sz="2800" dirty="0"/>
          </a:p>
        </p:txBody>
      </p:sp>
      <p:sp>
        <p:nvSpPr>
          <p:cNvPr id="5" name="TextBox 4"/>
          <p:cNvSpPr txBox="1"/>
          <p:nvPr/>
        </p:nvSpPr>
        <p:spPr>
          <a:xfrm>
            <a:off x="4419600" y="1905000"/>
            <a:ext cx="3352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u="sng" dirty="0" smtClean="0"/>
              <a:t>Golf</a:t>
            </a:r>
            <a:r>
              <a:rPr lang="en-US" sz="2800" b="1" u="sng" dirty="0" smtClean="0"/>
              <a:t>: (line 140)</a:t>
            </a:r>
            <a:endParaRPr lang="en-US" sz="2800" b="1" u="sng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3" grpId="0"/>
      <p:bldP spid="5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93964" y="130314"/>
            <a:ext cx="8763000" cy="707886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algn="ctr"/>
            <a:r>
              <a:rPr lang="en-US" sz="4000" b="1" i="1" dirty="0">
                <a:solidFill>
                  <a:srgbClr val="632523"/>
                </a:solidFill>
                <a:latin typeface="Calibri" pitchFamily="34" charset="0"/>
              </a:rPr>
              <a:t>Try p. </a:t>
            </a:r>
            <a:r>
              <a:rPr lang="en-US" sz="4000" b="1" i="1" dirty="0" smtClean="0">
                <a:solidFill>
                  <a:srgbClr val="632523"/>
                </a:solidFill>
                <a:latin typeface="Calibri" pitchFamily="34" charset="0"/>
              </a:rPr>
              <a:t>247    </a:t>
            </a:r>
            <a:r>
              <a:rPr lang="en-US" sz="4000" b="1" i="1" dirty="0" smtClean="0">
                <a:solidFill>
                  <a:srgbClr val="632523"/>
                </a:solidFill>
                <a:latin typeface="Calibri" pitchFamily="34" charset="0"/>
              </a:rPr>
              <a:t>#</a:t>
            </a:r>
            <a:r>
              <a:rPr lang="en-US" sz="4000" b="1" i="1" dirty="0" smtClean="0">
                <a:solidFill>
                  <a:srgbClr val="632523"/>
                </a:solidFill>
                <a:latin typeface="Calibri" pitchFamily="34" charset="0"/>
              </a:rPr>
              <a:t>68 (a)</a:t>
            </a:r>
            <a:endParaRPr lang="en-US" sz="4000" b="1" i="1" dirty="0">
              <a:solidFill>
                <a:srgbClr val="632523"/>
              </a:solidFill>
              <a:latin typeface="Calibri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93964" y="838200"/>
            <a:ext cx="87630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Arial" charset="0"/>
              <a:buChar char="•"/>
            </a:pPr>
            <a:r>
              <a:rPr lang="en-US" sz="2800" dirty="0" smtClean="0"/>
              <a:t>First separate the faculty into the 2000 males and 500 females</a:t>
            </a:r>
          </a:p>
          <a:p>
            <a:pPr marL="457200" indent="-457200">
              <a:buFont typeface="Arial" charset="0"/>
              <a:buChar char="•"/>
            </a:pPr>
            <a:r>
              <a:rPr lang="en-US" sz="2800" dirty="0" smtClean="0"/>
              <a:t>Next, assign the males the #0001 – 2000, and assign the females #001 – 500.  </a:t>
            </a:r>
          </a:p>
          <a:p>
            <a:pPr marL="457200" indent="-457200">
              <a:buFont typeface="Arial" charset="0"/>
              <a:buChar char="•"/>
            </a:pPr>
            <a:r>
              <a:rPr lang="en-US" sz="2800" dirty="0" smtClean="0"/>
              <a:t>For the males, read across the table every 4 digits starting at line 122.  Ignore #2001 – 9999, 0000 and repeats.  First 200 numbers are our sample</a:t>
            </a:r>
          </a:p>
          <a:p>
            <a:pPr marL="457200" indent="-457200">
              <a:buFont typeface="Arial" charset="0"/>
              <a:buChar char="•"/>
            </a:pPr>
            <a:r>
              <a:rPr lang="en-US" sz="2800" dirty="0" smtClean="0"/>
              <a:t>For the females, read across the table every 3 digits starting at a different line (maybe line 145).  Ignore #501 – 999, 000 and repeats.  First 200 numbers are our sample. </a:t>
            </a:r>
          </a:p>
          <a:p>
            <a:pPr marL="457200" indent="-457200">
              <a:buFont typeface="Arial" charset="0"/>
              <a:buChar char="•"/>
            </a:pPr>
            <a:r>
              <a:rPr lang="en-US" sz="2800" dirty="0" smtClean="0"/>
              <a:t>The total 400 faculty selected are our sample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0499529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600" y="152400"/>
            <a:ext cx="8763000" cy="57943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algn="ctr"/>
            <a:r>
              <a:rPr lang="en-US" sz="3200" b="1" i="1" u="sng" dirty="0">
                <a:solidFill>
                  <a:srgbClr val="632523"/>
                </a:solidFill>
                <a:latin typeface="Calibri" pitchFamily="34" charset="0"/>
              </a:rPr>
              <a:t>Probability </a:t>
            </a:r>
            <a:r>
              <a:rPr lang="en-US" sz="3200" b="1" i="1" u="sng" dirty="0" smtClean="0">
                <a:solidFill>
                  <a:srgbClr val="632523"/>
                </a:solidFill>
                <a:latin typeface="Calibri" pitchFamily="34" charset="0"/>
              </a:rPr>
              <a:t>Sample:</a:t>
            </a:r>
            <a:endParaRPr lang="en-US" sz="3200" b="1" i="1" u="sng" dirty="0">
              <a:solidFill>
                <a:srgbClr val="632523"/>
              </a:solidFill>
              <a:latin typeface="Calibri" pitchFamily="34" charset="0"/>
            </a:endParaRPr>
          </a:p>
        </p:txBody>
      </p:sp>
      <p:sp>
        <p:nvSpPr>
          <p:cNvPr id="2" name="TextBox 3"/>
          <p:cNvSpPr txBox="1"/>
          <p:nvPr/>
        </p:nvSpPr>
        <p:spPr>
          <a:xfrm>
            <a:off x="228600" y="838200"/>
            <a:ext cx="8763000" cy="57943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/>
            <a:r>
              <a:rPr lang="en-US" sz="3200" i="1" dirty="0">
                <a:solidFill>
                  <a:srgbClr val="632523"/>
                </a:solidFill>
                <a:latin typeface="Calibri" pitchFamily="34" charset="0"/>
              </a:rPr>
              <a:t>* Chosen by chance</a:t>
            </a:r>
          </a:p>
        </p:txBody>
      </p:sp>
      <p:sp>
        <p:nvSpPr>
          <p:cNvPr id="3" name="TextBox 3"/>
          <p:cNvSpPr txBox="1"/>
          <p:nvPr/>
        </p:nvSpPr>
        <p:spPr>
          <a:xfrm>
            <a:off x="228600" y="1447800"/>
            <a:ext cx="8763000" cy="10668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/>
            <a:r>
              <a:rPr lang="en-US" sz="3200" i="1" dirty="0">
                <a:solidFill>
                  <a:srgbClr val="632523"/>
                </a:solidFill>
                <a:latin typeface="Calibri" pitchFamily="34" charset="0"/>
              </a:rPr>
              <a:t>* Give a chance to each individual, but </a:t>
            </a:r>
            <a:r>
              <a:rPr lang="en-US" sz="3200" b="1" i="1" dirty="0">
                <a:solidFill>
                  <a:srgbClr val="632523"/>
                </a:solidFill>
                <a:latin typeface="Calibri" pitchFamily="34" charset="0"/>
              </a:rPr>
              <a:t>not always</a:t>
            </a:r>
            <a:r>
              <a:rPr lang="en-US" sz="3200" i="1" dirty="0">
                <a:solidFill>
                  <a:srgbClr val="632523"/>
                </a:solidFill>
                <a:latin typeface="Calibri" pitchFamily="34" charset="0"/>
              </a:rPr>
              <a:t> </a:t>
            </a:r>
            <a:r>
              <a:rPr lang="en-US" sz="3200" b="1" i="1" dirty="0">
                <a:solidFill>
                  <a:srgbClr val="632523"/>
                </a:solidFill>
                <a:latin typeface="Calibri" pitchFamily="34" charset="0"/>
              </a:rPr>
              <a:t>an equal chance.</a:t>
            </a:r>
          </a:p>
        </p:txBody>
      </p:sp>
      <p:sp>
        <p:nvSpPr>
          <p:cNvPr id="5" name="TextBox 3"/>
          <p:cNvSpPr txBox="1"/>
          <p:nvPr/>
        </p:nvSpPr>
        <p:spPr>
          <a:xfrm>
            <a:off x="228600" y="2544763"/>
            <a:ext cx="8763000" cy="579437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/>
            <a:r>
              <a:rPr lang="en-US" sz="3200" i="1" dirty="0">
                <a:solidFill>
                  <a:srgbClr val="632523"/>
                </a:solidFill>
                <a:latin typeface="Calibri" pitchFamily="34" charset="0"/>
              </a:rPr>
              <a:t>* We must know what chance each sample has</a:t>
            </a:r>
          </a:p>
        </p:txBody>
      </p:sp>
      <p:sp>
        <p:nvSpPr>
          <p:cNvPr id="6" name="TextBox 3"/>
          <p:cNvSpPr txBox="1"/>
          <p:nvPr/>
        </p:nvSpPr>
        <p:spPr>
          <a:xfrm>
            <a:off x="228600" y="3154363"/>
            <a:ext cx="8763000" cy="579437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/>
            <a:r>
              <a:rPr lang="en-US" sz="3200" i="1" dirty="0" smtClean="0">
                <a:solidFill>
                  <a:srgbClr val="632523"/>
                </a:solidFill>
                <a:latin typeface="Calibri" pitchFamily="34" charset="0"/>
              </a:rPr>
              <a:t>		Example: The lottery</a:t>
            </a:r>
            <a:endParaRPr lang="en-US" sz="3200" i="1" dirty="0">
              <a:solidFill>
                <a:srgbClr val="632523"/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" grpId="0"/>
      <p:bldP spid="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57200" y="0"/>
            <a:ext cx="8077200" cy="58420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u="sng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Errors in Sampling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81000" y="639763"/>
            <a:ext cx="8077200" cy="157003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Sampling Errors-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Errors 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caused by </a:t>
            </a: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the act of 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taking a sample</a:t>
            </a: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.  Makes sample results inaccurate.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381000" y="2468563"/>
            <a:ext cx="8077200" cy="157003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Random Sampling Error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Errors caused by the 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chance</a:t>
            </a: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 in selecting a random sample.  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81000" y="4267200"/>
            <a:ext cx="8077200" cy="2062163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 err="1">
                <a:solidFill>
                  <a:schemeClr val="accent2">
                    <a:lumMod val="50000"/>
                  </a:schemeClr>
                </a:solidFill>
                <a:latin typeface="+mn-lt"/>
              </a:rPr>
              <a:t>Nonsampling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 Error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Errors 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not related </a:t>
            </a: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to the act of 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selecting a sample</a:t>
            </a: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 from the population.  They can even be present in a census.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600" y="152400"/>
            <a:ext cx="8763000" cy="57943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algn="ctr"/>
            <a:r>
              <a:rPr lang="en-US" sz="3200" b="1" i="1" u="sng" dirty="0" smtClean="0">
                <a:solidFill>
                  <a:srgbClr val="632523"/>
                </a:solidFill>
                <a:latin typeface="Calibri" pitchFamily="34" charset="0"/>
              </a:rPr>
              <a:t>Systematic Sample:</a:t>
            </a:r>
            <a:endParaRPr lang="en-US" sz="3200" b="1" i="1" u="sng" dirty="0">
              <a:solidFill>
                <a:srgbClr val="632523"/>
              </a:solidFill>
              <a:latin typeface="Calibri" pitchFamily="34" charset="0"/>
            </a:endParaRPr>
          </a:p>
        </p:txBody>
      </p:sp>
      <p:sp>
        <p:nvSpPr>
          <p:cNvPr id="2" name="TextBox 3"/>
          <p:cNvSpPr txBox="1"/>
          <p:nvPr/>
        </p:nvSpPr>
        <p:spPr>
          <a:xfrm>
            <a:off x="228600" y="980182"/>
            <a:ext cx="8763000" cy="107721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/>
            <a:r>
              <a:rPr lang="en-US" sz="3200" i="1" dirty="0">
                <a:solidFill>
                  <a:srgbClr val="632523"/>
                </a:solidFill>
                <a:latin typeface="Calibri" pitchFamily="34" charset="0"/>
              </a:rPr>
              <a:t>* </a:t>
            </a:r>
            <a:r>
              <a:rPr lang="en-US" sz="3200" i="1" dirty="0" smtClean="0">
                <a:solidFill>
                  <a:srgbClr val="632523"/>
                </a:solidFill>
                <a:latin typeface="Calibri" pitchFamily="34" charset="0"/>
              </a:rPr>
              <a:t>Randomly picking a first individual, and then selecting every ____ person after that.  </a:t>
            </a:r>
            <a:endParaRPr lang="en-US" sz="3200" i="1" dirty="0">
              <a:solidFill>
                <a:srgbClr val="632523"/>
              </a:solidFill>
              <a:latin typeface="Calibri" pitchFamily="34" charset="0"/>
            </a:endParaRPr>
          </a:p>
        </p:txBody>
      </p:sp>
      <p:sp>
        <p:nvSpPr>
          <p:cNvPr id="5" name="TextBox 3"/>
          <p:cNvSpPr txBox="1"/>
          <p:nvPr/>
        </p:nvSpPr>
        <p:spPr>
          <a:xfrm>
            <a:off x="228600" y="2544763"/>
            <a:ext cx="8763000" cy="107721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/>
            <a:r>
              <a:rPr lang="en-US" sz="3200" i="1" dirty="0" smtClean="0">
                <a:solidFill>
                  <a:srgbClr val="632523"/>
                </a:solidFill>
                <a:latin typeface="Calibri" pitchFamily="34" charset="0"/>
              </a:rPr>
              <a:t>* </a:t>
            </a:r>
            <a:r>
              <a:rPr lang="en-US" sz="3200" b="1" i="1" dirty="0" smtClean="0">
                <a:solidFill>
                  <a:srgbClr val="632523"/>
                </a:solidFill>
                <a:latin typeface="Calibri" pitchFamily="34" charset="0"/>
              </a:rPr>
              <a:t>Example</a:t>
            </a:r>
            <a:r>
              <a:rPr lang="en-US" sz="3200" i="1" dirty="0" smtClean="0">
                <a:solidFill>
                  <a:srgbClr val="632523"/>
                </a:solidFill>
                <a:latin typeface="Calibri" pitchFamily="34" charset="0"/>
              </a:rPr>
              <a:t>: Interview every 5</a:t>
            </a:r>
            <a:r>
              <a:rPr lang="en-US" sz="3200" i="1" baseline="30000" dirty="0" smtClean="0">
                <a:solidFill>
                  <a:srgbClr val="632523"/>
                </a:solidFill>
                <a:latin typeface="Calibri" pitchFamily="34" charset="0"/>
              </a:rPr>
              <a:t>th</a:t>
            </a:r>
            <a:r>
              <a:rPr lang="en-US" sz="3200" i="1" dirty="0" smtClean="0">
                <a:solidFill>
                  <a:srgbClr val="632523"/>
                </a:solidFill>
                <a:latin typeface="Calibri" pitchFamily="34" charset="0"/>
              </a:rPr>
              <a:t> person that walks thru the back door of CB South in the morning.  </a:t>
            </a:r>
          </a:p>
        </p:txBody>
      </p:sp>
      <p:sp>
        <p:nvSpPr>
          <p:cNvPr id="7" name="TextBox 3"/>
          <p:cNvSpPr txBox="1"/>
          <p:nvPr/>
        </p:nvSpPr>
        <p:spPr>
          <a:xfrm>
            <a:off x="228600" y="4028182"/>
            <a:ext cx="8763000" cy="107721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/>
            <a:r>
              <a:rPr lang="en-US" sz="3200" i="1" dirty="0" smtClean="0">
                <a:solidFill>
                  <a:srgbClr val="632523"/>
                </a:solidFill>
                <a:latin typeface="Calibri" pitchFamily="34" charset="0"/>
              </a:rPr>
              <a:t>* </a:t>
            </a:r>
            <a:r>
              <a:rPr lang="en-US" sz="3200" b="1" i="1" dirty="0" smtClean="0">
                <a:solidFill>
                  <a:srgbClr val="632523"/>
                </a:solidFill>
                <a:latin typeface="Calibri" pitchFamily="34" charset="0"/>
              </a:rPr>
              <a:t>Example</a:t>
            </a:r>
            <a:r>
              <a:rPr lang="en-US" sz="3200" i="1" dirty="0" smtClean="0">
                <a:solidFill>
                  <a:srgbClr val="632523"/>
                </a:solidFill>
                <a:latin typeface="Calibri" pitchFamily="34" charset="0"/>
              </a:rPr>
              <a:t>: Write down the type of car in every 3</a:t>
            </a:r>
            <a:r>
              <a:rPr lang="en-US" sz="3200" i="1" baseline="30000" dirty="0" smtClean="0">
                <a:solidFill>
                  <a:srgbClr val="632523"/>
                </a:solidFill>
                <a:latin typeface="Calibri" pitchFamily="34" charset="0"/>
              </a:rPr>
              <a:t>rd</a:t>
            </a:r>
            <a:r>
              <a:rPr lang="en-US" sz="3200" i="1" dirty="0" smtClean="0">
                <a:solidFill>
                  <a:srgbClr val="632523"/>
                </a:solidFill>
                <a:latin typeface="Calibri" pitchFamily="34" charset="0"/>
              </a:rPr>
              <a:t> spot in the CB South parking lot.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5" grpId="0"/>
      <p:bldP spid="7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28600" y="304800"/>
            <a:ext cx="8534400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u="sng" dirty="0" smtClean="0"/>
              <a:t>Cluster Sample</a:t>
            </a:r>
          </a:p>
          <a:p>
            <a:pPr marL="457200" indent="-457200">
              <a:buFont typeface="Arial" charset="0"/>
              <a:buChar char="•"/>
            </a:pPr>
            <a:r>
              <a:rPr lang="en-US" sz="3200" dirty="0" smtClean="0"/>
              <a:t>Pick a certain area/part of the population.</a:t>
            </a:r>
          </a:p>
          <a:p>
            <a:pPr marL="457200" indent="-457200">
              <a:buFont typeface="Arial" charset="0"/>
              <a:buChar char="•"/>
            </a:pPr>
            <a:r>
              <a:rPr lang="en-US" sz="3200" dirty="0" smtClean="0"/>
              <a:t>Try to get every individual in that selection</a:t>
            </a:r>
          </a:p>
          <a:p>
            <a:endParaRPr lang="en-US" sz="3200" dirty="0"/>
          </a:p>
          <a:p>
            <a:r>
              <a:rPr lang="en-US" sz="3200" dirty="0" smtClean="0"/>
              <a:t>Example: select one lunch period, and talk to everyone at that lunch</a:t>
            </a:r>
          </a:p>
          <a:p>
            <a:endParaRPr lang="en-US" sz="3200" dirty="0"/>
          </a:p>
          <a:p>
            <a:r>
              <a:rPr lang="en-US" sz="3200" b="1" u="sng" dirty="0" smtClean="0"/>
              <a:t>Census</a:t>
            </a:r>
          </a:p>
          <a:p>
            <a:pPr marL="457200" indent="-457200">
              <a:buFont typeface="Arial" charset="0"/>
              <a:buChar char="•"/>
            </a:pPr>
            <a:r>
              <a:rPr lang="en-US" sz="3200" dirty="0" smtClean="0"/>
              <a:t>Sample </a:t>
            </a:r>
            <a:r>
              <a:rPr lang="en-US" sz="3200" i="1" dirty="0" smtClean="0"/>
              <a:t>everyone</a:t>
            </a:r>
            <a:r>
              <a:rPr lang="en-US" sz="3200" dirty="0" smtClean="0"/>
              <a:t> in the entire population. </a:t>
            </a:r>
          </a:p>
          <a:p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3097837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2"/>
          <p:cNvSpPr txBox="1">
            <a:spLocks noChangeArrowheads="1"/>
          </p:cNvSpPr>
          <p:nvPr/>
        </p:nvSpPr>
        <p:spPr bwMode="auto">
          <a:xfrm>
            <a:off x="152400" y="76200"/>
            <a:ext cx="8305800" cy="206210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3200" b="1" dirty="0" smtClean="0">
                <a:latin typeface="Lucida Sans" pitchFamily="34" charset="0"/>
              </a:rPr>
              <a:t>EXAMPLE: </a:t>
            </a:r>
            <a:r>
              <a:rPr lang="en-US" sz="3200" dirty="0">
                <a:latin typeface="Lucida Sans" pitchFamily="34" charset="0"/>
              </a:rPr>
              <a:t>We need to survey a random sample of 30 passengers on a flight from San Francisco to Tokyo.  Name each sampling method described below</a:t>
            </a:r>
            <a:r>
              <a:rPr lang="en-US" sz="3200" dirty="0" smtClean="0">
                <a:latin typeface="Lucida Sans" pitchFamily="34" charset="0"/>
              </a:rPr>
              <a:t>:</a:t>
            </a:r>
            <a:endParaRPr lang="en-US" sz="3200" b="1" dirty="0">
              <a:latin typeface="Lucida Sans" pitchFamily="34" charset="0"/>
            </a:endParaRPr>
          </a:p>
        </p:txBody>
      </p:sp>
      <p:sp>
        <p:nvSpPr>
          <p:cNvPr id="4" name="Text Box 3"/>
          <p:cNvSpPr txBox="1">
            <a:spLocks noChangeArrowheads="1"/>
          </p:cNvSpPr>
          <p:nvPr/>
        </p:nvSpPr>
        <p:spPr bwMode="auto">
          <a:xfrm>
            <a:off x="76200" y="2286000"/>
            <a:ext cx="9144000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 typeface="Arial" charset="0"/>
              <a:buChar char="•"/>
            </a:pPr>
            <a:r>
              <a:rPr lang="en-US" sz="2800" dirty="0">
                <a:solidFill>
                  <a:srgbClr val="FF0000"/>
                </a:solidFill>
                <a:latin typeface="Lucida Sans" pitchFamily="34" charset="0"/>
              </a:rPr>
              <a:t> Pick every 10</a:t>
            </a:r>
            <a:r>
              <a:rPr lang="en-US" sz="2800" baseline="30000" dirty="0">
                <a:solidFill>
                  <a:srgbClr val="FF0000"/>
                </a:solidFill>
                <a:latin typeface="Lucida Sans" pitchFamily="34" charset="0"/>
              </a:rPr>
              <a:t>th</a:t>
            </a:r>
            <a:r>
              <a:rPr lang="en-US" sz="2800" dirty="0">
                <a:solidFill>
                  <a:srgbClr val="FF0000"/>
                </a:solidFill>
                <a:latin typeface="Lucida Sans" pitchFamily="34" charset="0"/>
              </a:rPr>
              <a:t> passenger that boards</a:t>
            </a: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76200" y="2895600"/>
            <a:ext cx="9144000" cy="95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 typeface="Arial" charset="0"/>
              <a:buChar char="•"/>
            </a:pPr>
            <a:r>
              <a:rPr lang="en-US" sz="2800" dirty="0">
                <a:solidFill>
                  <a:srgbClr val="0000FF"/>
                </a:solidFill>
                <a:latin typeface="Lucida Sans" pitchFamily="34" charset="0"/>
              </a:rPr>
              <a:t> From the boarding list, randomly choose 5 people flying first class, and 25 of the other passengers</a:t>
            </a:r>
          </a:p>
        </p:txBody>
      </p:sp>
      <p:sp>
        <p:nvSpPr>
          <p:cNvPr id="6" name="Text Box 3"/>
          <p:cNvSpPr txBox="1">
            <a:spLocks noChangeArrowheads="1"/>
          </p:cNvSpPr>
          <p:nvPr/>
        </p:nvSpPr>
        <p:spPr bwMode="auto">
          <a:xfrm>
            <a:off x="76200" y="3962400"/>
            <a:ext cx="9144000" cy="95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 typeface="Arial" charset="0"/>
              <a:buChar char="•"/>
            </a:pPr>
            <a:r>
              <a:rPr lang="en-US" sz="2800" dirty="0">
                <a:solidFill>
                  <a:srgbClr val="FF6600"/>
                </a:solidFill>
                <a:latin typeface="Lucida Sans" pitchFamily="34" charset="0"/>
              </a:rPr>
              <a:t> Randomly generate 30 seat numbers and survey the passengers who sit there</a:t>
            </a:r>
          </a:p>
        </p:txBody>
      </p:sp>
      <p:sp>
        <p:nvSpPr>
          <p:cNvPr id="7" name="Text Box 3"/>
          <p:cNvSpPr txBox="1">
            <a:spLocks noChangeArrowheads="1"/>
          </p:cNvSpPr>
          <p:nvPr/>
        </p:nvSpPr>
        <p:spPr bwMode="auto">
          <a:xfrm>
            <a:off x="76200" y="5016500"/>
            <a:ext cx="9144000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 typeface="Arial" charset="0"/>
              <a:buChar char="•"/>
            </a:pPr>
            <a:r>
              <a:rPr lang="en-US" sz="2800" dirty="0">
                <a:solidFill>
                  <a:srgbClr val="00B050"/>
                </a:solidFill>
                <a:latin typeface="Lucida Sans" pitchFamily="34" charset="0"/>
              </a:rPr>
              <a:t> Randomly select a seat position (right window, </a:t>
            </a:r>
            <a:r>
              <a:rPr lang="en-US" sz="2800" dirty="0" smtClean="0">
                <a:solidFill>
                  <a:srgbClr val="00B050"/>
                </a:solidFill>
                <a:latin typeface="Lucida Sans" pitchFamily="34" charset="0"/>
              </a:rPr>
              <a:t>left </a:t>
            </a:r>
            <a:r>
              <a:rPr lang="en-US" sz="2800" dirty="0">
                <a:solidFill>
                  <a:srgbClr val="00B050"/>
                </a:solidFill>
                <a:latin typeface="Lucida Sans" pitchFamily="34" charset="0"/>
              </a:rPr>
              <a:t>window, right aisle, etc.) and survey all </a:t>
            </a:r>
            <a:r>
              <a:rPr lang="en-US" sz="2800" dirty="0" smtClean="0">
                <a:solidFill>
                  <a:srgbClr val="00B050"/>
                </a:solidFill>
                <a:latin typeface="Lucida Sans" pitchFamily="34" charset="0"/>
              </a:rPr>
              <a:t>people </a:t>
            </a:r>
            <a:r>
              <a:rPr lang="en-US" sz="2800" dirty="0">
                <a:solidFill>
                  <a:srgbClr val="00B050"/>
                </a:solidFill>
                <a:latin typeface="Lucida Sans" pitchFamily="34" charset="0"/>
              </a:rPr>
              <a:t>in those seats</a:t>
            </a:r>
          </a:p>
        </p:txBody>
      </p:sp>
    </p:spTree>
    <p:extLst>
      <p:ext uri="{BB962C8B-B14F-4D97-AF65-F5344CB8AC3E}">
        <p14:creationId xmlns:p14="http://schemas.microsoft.com/office/powerpoint/2010/main" val="26751922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600" y="1524000"/>
            <a:ext cx="8763000" cy="1754326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algn="ctr"/>
            <a:r>
              <a:rPr lang="en-US" sz="3600" b="1" i="1" dirty="0">
                <a:solidFill>
                  <a:srgbClr val="632523"/>
                </a:solidFill>
                <a:latin typeface="Calibri" pitchFamily="34" charset="0"/>
              </a:rPr>
              <a:t>Questions to ask before you believe a poll:</a:t>
            </a:r>
          </a:p>
          <a:p>
            <a:pPr marL="514350" indent="-514350" algn="ctr"/>
            <a:endParaRPr lang="en-US" sz="3600" b="1" i="1" dirty="0">
              <a:solidFill>
                <a:srgbClr val="632523"/>
              </a:solidFill>
              <a:latin typeface="Calibri" pitchFamily="34" charset="0"/>
            </a:endParaRPr>
          </a:p>
          <a:p>
            <a:pPr marL="514350" indent="-514350" algn="ctr"/>
            <a:r>
              <a:rPr lang="en-US" sz="3600" b="1" i="1" dirty="0">
                <a:solidFill>
                  <a:srgbClr val="632523"/>
                </a:solidFill>
                <a:latin typeface="Calibri" pitchFamily="34" charset="0"/>
              </a:rPr>
              <a:t>p. </a:t>
            </a:r>
            <a:r>
              <a:rPr lang="en-US" sz="3600" b="1" i="1" dirty="0" smtClean="0">
                <a:solidFill>
                  <a:srgbClr val="632523"/>
                </a:solidFill>
                <a:latin typeface="Calibri" pitchFamily="34" charset="0"/>
              </a:rPr>
              <a:t>249</a:t>
            </a:r>
            <a:endParaRPr lang="en-US" sz="3600" b="1" i="1" dirty="0">
              <a:solidFill>
                <a:srgbClr val="632523"/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600" y="1524000"/>
            <a:ext cx="8763000" cy="646331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algn="ctr"/>
            <a:r>
              <a:rPr lang="en-US" sz="3600" b="1" i="1" dirty="0" smtClean="0">
                <a:solidFill>
                  <a:srgbClr val="632523"/>
                </a:solidFill>
                <a:latin typeface="Calibri" pitchFamily="34" charset="0"/>
              </a:rPr>
              <a:t>Random Rectangles Activity!</a:t>
            </a:r>
            <a:endParaRPr lang="en-US" sz="3600" b="1" i="1" dirty="0">
              <a:solidFill>
                <a:srgbClr val="632523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24697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600" y="838200"/>
            <a:ext cx="8763000" cy="2554545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algn="ctr"/>
            <a:r>
              <a:rPr lang="en-US" sz="3200" b="1" i="1" dirty="0" smtClean="0">
                <a:solidFill>
                  <a:srgbClr val="632523"/>
                </a:solidFill>
                <a:latin typeface="Calibri" pitchFamily="34" charset="0"/>
              </a:rPr>
              <a:t>Try the following:</a:t>
            </a:r>
          </a:p>
          <a:p>
            <a:pPr marL="514350" indent="-514350" algn="ctr"/>
            <a:endParaRPr lang="en-US" sz="3200" b="1" i="1" dirty="0" smtClean="0">
              <a:solidFill>
                <a:srgbClr val="632523"/>
              </a:solidFill>
              <a:latin typeface="Calibri" pitchFamily="34" charset="0"/>
            </a:endParaRPr>
          </a:p>
          <a:p>
            <a:pPr marL="514350" indent="-514350" algn="ctr"/>
            <a:r>
              <a:rPr lang="en-US" sz="3200" b="1" i="1" dirty="0" smtClean="0">
                <a:solidFill>
                  <a:srgbClr val="632523"/>
                </a:solidFill>
                <a:latin typeface="Calibri" pitchFamily="34" charset="0"/>
              </a:rPr>
              <a:t>p. 253 – 256</a:t>
            </a:r>
          </a:p>
          <a:p>
            <a:pPr marL="514350" indent="-514350" algn="ctr"/>
            <a:endParaRPr lang="en-US" sz="3200" b="1" i="1" dirty="0" smtClean="0">
              <a:solidFill>
                <a:srgbClr val="632523"/>
              </a:solidFill>
              <a:latin typeface="Calibri" pitchFamily="34" charset="0"/>
            </a:endParaRPr>
          </a:p>
          <a:p>
            <a:pPr marL="514350" indent="-514350" algn="ctr"/>
            <a:r>
              <a:rPr lang="en-US" sz="3200" b="1" i="1" dirty="0" smtClean="0">
                <a:solidFill>
                  <a:srgbClr val="632523"/>
                </a:solidFill>
                <a:latin typeface="Calibri" pitchFamily="34" charset="0"/>
              </a:rPr>
              <a:t>#</a:t>
            </a:r>
            <a:r>
              <a:rPr lang="en-US" sz="3200" b="1" i="1" dirty="0" smtClean="0">
                <a:solidFill>
                  <a:srgbClr val="632523"/>
                </a:solidFill>
                <a:latin typeface="Calibri" pitchFamily="34" charset="0"/>
              </a:rPr>
              <a:t>77, 78, 80, 83</a:t>
            </a:r>
            <a:endParaRPr lang="en-US" sz="3200" b="1" i="1" dirty="0" smtClean="0">
              <a:solidFill>
                <a:srgbClr val="632523"/>
              </a:solidFill>
              <a:latin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76200"/>
            <a:ext cx="8610600" cy="6629400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77) (a) Biased because of </a:t>
            </a:r>
            <a:r>
              <a:rPr lang="en-US" dirty="0" err="1" smtClean="0"/>
              <a:t>undercoverage</a:t>
            </a:r>
            <a:r>
              <a:rPr lang="en-US" dirty="0" smtClean="0"/>
              <a:t>.  You are not able to sample the most expensive seats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(b) Sampling error, because it was an error in the WAY you collected your sample</a:t>
            </a:r>
          </a:p>
          <a:p>
            <a:pPr>
              <a:buNone/>
            </a:pPr>
            <a:endParaRPr lang="en-US" dirty="0" smtClean="0"/>
          </a:p>
          <a:p>
            <a:pPr marL="514350" indent="-514350">
              <a:buAutoNum type="arabicParenR" startAt="78"/>
            </a:pPr>
            <a:r>
              <a:rPr lang="en-US" dirty="0" smtClean="0"/>
              <a:t> # 19, 26, 06,09</a:t>
            </a:r>
          </a:p>
          <a:p>
            <a:pPr marL="514350" indent="-514350">
              <a:buNone/>
            </a:pPr>
            <a:r>
              <a:rPr lang="en-US" dirty="0" smtClean="0"/>
              <a:t>	Rodriguez, Montoya, Fernandez, Castillo</a:t>
            </a:r>
          </a:p>
          <a:p>
            <a:pPr marL="514350" indent="-514350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0"/>
            <a:ext cx="8686800" cy="6629400"/>
          </a:xfrm>
        </p:spPr>
        <p:txBody>
          <a:bodyPr/>
          <a:lstStyle/>
          <a:p>
            <a:pPr>
              <a:buNone/>
            </a:pPr>
            <a:r>
              <a:rPr lang="en-US" sz="2800" dirty="0" smtClean="0"/>
              <a:t>80) (a) the population is all American college students</a:t>
            </a:r>
          </a:p>
          <a:p>
            <a:pPr>
              <a:buNone/>
            </a:pPr>
            <a:r>
              <a:rPr lang="en-US" sz="2800" dirty="0" smtClean="0"/>
              <a:t>	(b) the list of 340 PSY 001 students</a:t>
            </a:r>
          </a:p>
          <a:p>
            <a:pPr>
              <a:buNone/>
            </a:pPr>
            <a:r>
              <a:rPr lang="en-US" sz="2800" dirty="0" smtClean="0"/>
              <a:t>	</a:t>
            </a:r>
          </a:p>
          <a:p>
            <a:pPr>
              <a:buNone/>
            </a:pPr>
            <a:r>
              <a:rPr lang="en-US" sz="2800" dirty="0" smtClean="0"/>
              <a:t>	(c) If he is trying to conclude about ALL college students, you should not just sample from students in PSY 001.  </a:t>
            </a:r>
          </a:p>
          <a:p>
            <a:pPr>
              <a:buNone/>
            </a:pPr>
            <a:r>
              <a:rPr lang="en-US" sz="2800" dirty="0" smtClean="0"/>
              <a:t>	</a:t>
            </a:r>
          </a:p>
          <a:p>
            <a:pPr>
              <a:buNone/>
            </a:pPr>
            <a:r>
              <a:rPr lang="en-US" sz="2800" dirty="0" smtClean="0"/>
              <a:t>	(d) Yes, it is slanted.  “fair price to pay” </a:t>
            </a:r>
          </a:p>
          <a:p>
            <a:pPr>
              <a:buNone/>
            </a:pPr>
            <a:r>
              <a:rPr lang="en-US" sz="2800" dirty="0" smtClean="0"/>
              <a:t>	</a:t>
            </a:r>
          </a:p>
          <a:p>
            <a:pPr>
              <a:buNone/>
            </a:pPr>
            <a:r>
              <a:rPr lang="en-US" sz="2800" dirty="0" smtClean="0"/>
              <a:t>	(e) He did not ask students about whether they were in favor of TV commercials.  He asked them if they thought commercials were a fair price to pay for watching TV.</a:t>
            </a:r>
          </a:p>
          <a:p>
            <a:pPr>
              <a:buNone/>
            </a:pPr>
            <a:r>
              <a:rPr lang="en-US" sz="2800" dirty="0" smtClean="0"/>
              <a:t>	</a:t>
            </a:r>
          </a:p>
          <a:p>
            <a:pPr>
              <a:buNone/>
            </a:pPr>
            <a:r>
              <a:rPr lang="en-US" sz="2800" dirty="0" smtClean="0"/>
              <a:t>	(f) No, not relevant.  The sampling frame does not represent the population.  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600" y="1524000"/>
            <a:ext cx="8763000" cy="646331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marL="514350" indent="-514350" algn="ctr"/>
            <a:r>
              <a:rPr lang="en-US" sz="3600" b="1" i="1" dirty="0" smtClean="0">
                <a:solidFill>
                  <a:srgbClr val="632523"/>
                </a:solidFill>
                <a:latin typeface="Calibri" pitchFamily="34" charset="0"/>
              </a:rPr>
              <a:t>Try p. 255 #81, 86</a:t>
            </a:r>
            <a:endParaRPr lang="en-US" sz="3600" b="1" i="1" dirty="0">
              <a:solidFill>
                <a:srgbClr val="632523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24697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76200"/>
            <a:ext cx="8763000" cy="6629400"/>
          </a:xfrm>
        </p:spPr>
        <p:txBody>
          <a:bodyPr/>
          <a:lstStyle/>
          <a:p>
            <a:pPr>
              <a:buNone/>
            </a:pPr>
            <a:r>
              <a:rPr lang="en-US" sz="2400" dirty="0" smtClean="0"/>
              <a:t>81) (a) – give each student a number</a:t>
            </a:r>
          </a:p>
          <a:p>
            <a:pPr>
              <a:buNone/>
            </a:pPr>
            <a:r>
              <a:rPr lang="en-US" sz="2400" dirty="0" smtClean="0"/>
              <a:t>		- randomly select 250 students to interview</a:t>
            </a:r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	(b) - Randomly choose a number from 1 thru 10.  </a:t>
            </a:r>
          </a:p>
          <a:p>
            <a:pPr>
              <a:buNone/>
            </a:pPr>
            <a:r>
              <a:rPr lang="en-US" sz="2400" dirty="0" smtClean="0"/>
              <a:t>		- once you have that number (like 7 for example), take every 		10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person from that 	(like 17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, 27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, 37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, etc.)</a:t>
            </a:r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	(c) Separate into bussed and live nearby.  Give every student in the 	bussed category a #, and then randomly select 200.  Then 	give every student in the live nearby category a number, and 	randomly select 50.  You total of 250 is your sample.  </a:t>
            </a:r>
          </a:p>
          <a:p>
            <a:pPr>
              <a:buNone/>
            </a:pP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	(d) stratified.  It is a more accurate representation of the population. 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900109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4525963"/>
          </a:xfrm>
        </p:spPr>
        <p:txBody>
          <a:bodyPr/>
          <a:lstStyle/>
          <a:p>
            <a:pPr>
              <a:buNone/>
            </a:pPr>
            <a:r>
              <a:rPr lang="en-US" b="1" i="1" u="sng" dirty="0" smtClean="0"/>
              <a:t>Sampling Frame:</a:t>
            </a:r>
          </a:p>
          <a:p>
            <a:pPr>
              <a:buNone/>
            </a:pPr>
            <a:r>
              <a:rPr lang="en-US" dirty="0" smtClean="0"/>
              <a:t>Individuals from the population from which the sample can be obtained from.</a:t>
            </a:r>
          </a:p>
          <a:p>
            <a:pPr>
              <a:buNone/>
            </a:pPr>
            <a:r>
              <a:rPr lang="en-US" dirty="0" smtClean="0"/>
              <a:t>Not always the whole population.</a:t>
            </a:r>
          </a:p>
          <a:p>
            <a:pPr>
              <a:buNone/>
            </a:pPr>
            <a:r>
              <a:rPr lang="en-US" dirty="0" smtClean="0"/>
              <a:t>EX: A political group interested in how people in the state feel about budget cuts takes a sample of 1000 people from registered voter lists.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26153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1000" y="228600"/>
            <a:ext cx="8077200" cy="584775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u="sng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SAMPLING ERRORS:</a:t>
            </a:r>
            <a:endParaRPr lang="en-US" sz="3200" b="1" u="sng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28600" y="9906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 err="1">
                <a:solidFill>
                  <a:schemeClr val="accent2">
                    <a:lumMod val="50000"/>
                  </a:schemeClr>
                </a:solidFill>
                <a:latin typeface="+mn-lt"/>
              </a:rPr>
              <a:t>Undercoverage</a:t>
            </a:r>
            <a:endParaRPr lang="en-US" sz="3200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28600" y="1676400"/>
            <a:ext cx="8077200" cy="1077913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When some groups of the population are left out of the sample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600" y="2932113"/>
            <a:ext cx="80772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On purpose or by accident</a:t>
            </a:r>
          </a:p>
        </p:txBody>
      </p:sp>
      <p:sp>
        <p:nvSpPr>
          <p:cNvPr id="8" name="Rectangle 7"/>
          <p:cNvSpPr/>
          <p:nvPr/>
        </p:nvSpPr>
        <p:spPr>
          <a:xfrm>
            <a:off x="228600" y="4003675"/>
            <a:ext cx="8610600" cy="1570038"/>
          </a:xfrm>
          <a:prstGeom prst="rect">
            <a:avLst/>
          </a:prstGeom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Examples: </a:t>
            </a:r>
          </a:p>
          <a:p>
            <a:pPr lvl="1" fontAlgn="auto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Call-in poll, stopping people @ mall, mailings, standing by back door of school, etc.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7" grpId="0"/>
      <p:bldP spid="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533400" y="1306512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Processing Errors</a:t>
            </a:r>
            <a:endParaRPr lang="en-US" sz="3200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90600" y="1941512"/>
            <a:ext cx="77724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Mistakes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990600" y="2551112"/>
            <a:ext cx="7772400" cy="255428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Examples: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doing arithmetic wrong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typos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recording wrong numbers/info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losing data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600" y="2286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u="sng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NONSAMPLING ERRORS:</a:t>
            </a:r>
            <a:endParaRPr lang="en-US" sz="3200" i="1" u="sng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8600" y="1524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Response Error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28600" y="8382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When subjects give an incorrect response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28600" y="1712912"/>
            <a:ext cx="8763000" cy="255428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Examples: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lying (especially with sensitive questions)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remembering info incorrectly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don’t understand question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etc.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8600" y="1524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 err="1">
                <a:solidFill>
                  <a:schemeClr val="accent2">
                    <a:lumMod val="50000"/>
                  </a:schemeClr>
                </a:solidFill>
                <a:latin typeface="+mn-lt"/>
              </a:rPr>
              <a:t>Nonresponse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 Error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28600" y="762000"/>
            <a:ext cx="8763000" cy="1077913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Failure to obtain data from an individual in the sample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28600" y="1906588"/>
            <a:ext cx="8763000" cy="1076325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Happens b/c subjects refuse to respond or can’t be contacted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228600" y="3094038"/>
            <a:ext cx="8763000" cy="2555875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Examples: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not answering phone/ hanging up phone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not sending back mailing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absent on day of poll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refuse to write answers on a survey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8600" y="2286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Wording of questions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28600" y="1524000"/>
            <a:ext cx="8763000" cy="585787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When a question: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28600" y="22352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is confusing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228600" y="2895600"/>
            <a:ext cx="8763000" cy="1077913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uses big words or technical language that 	most people don’t understand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28600" y="4029075"/>
            <a:ext cx="8763000" cy="1076325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uses a word that has more than one 	meaning and doesn’t clarify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28600" y="5181600"/>
            <a:ext cx="8763000" cy="157003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	- 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ARE SLANTED </a:t>
            </a: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towards one response (based 	on the question alone or a statement with the 	question</a:t>
            </a:r>
            <a:endParaRPr lang="en-US" sz="3200" b="1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28600" y="838200"/>
            <a:ext cx="80772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* </a:t>
            </a:r>
            <a:r>
              <a:rPr lang="en-US" sz="3200" i="1" u="sng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Usually</a:t>
            </a:r>
            <a:r>
              <a:rPr lang="en-US" sz="3200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 non-sampling error</a:t>
            </a:r>
            <a:endParaRPr lang="en-US" sz="3200" i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  <p:bldP spid="8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8600" y="1524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What to do about </a:t>
            </a:r>
            <a:r>
              <a:rPr lang="en-US" sz="3200" b="1" i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these errors</a:t>
            </a:r>
            <a:r>
              <a:rPr lang="en-US" sz="3200" b="1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: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28600" y="7620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For </a:t>
            </a:r>
            <a:r>
              <a:rPr lang="en-US" sz="3200" i="1" dirty="0" err="1">
                <a:solidFill>
                  <a:schemeClr val="accent2">
                    <a:lumMod val="50000"/>
                  </a:schemeClr>
                </a:solidFill>
                <a:latin typeface="+mn-lt"/>
              </a:rPr>
              <a:t>nonresponse</a:t>
            </a: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… just select another individual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28600" y="1447800"/>
            <a:ext cx="8763000" cy="584200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* Weight the responses based on who responds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66800" y="2209800"/>
            <a:ext cx="8229600" cy="1570038"/>
          </a:xfrm>
          <a:prstGeom prst="rect">
            <a:avLst/>
          </a:prstGeom>
          <a:noFill/>
          <a:ln w="19050">
            <a:noFill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i="1" dirty="0">
                <a:solidFill>
                  <a:schemeClr val="accent2">
                    <a:lumMod val="50000"/>
                  </a:schemeClr>
                </a:solidFill>
                <a:latin typeface="+mn-lt"/>
              </a:rPr>
              <a:t>Example: If twice as many rural homes respond than urban homes, give more weight to the responses from the urban.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839</TotalTime>
  <Words>944</Words>
  <Application>Microsoft Office PowerPoint</Application>
  <PresentationFormat>On-screen Show (4:3)</PresentationFormat>
  <Paragraphs>165</Paragraphs>
  <Slides>29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0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 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Lauren Senske</dc:creator>
  <cp:lastModifiedBy>Lauren McNelis</cp:lastModifiedBy>
  <cp:revision>50</cp:revision>
  <dcterms:created xsi:type="dcterms:W3CDTF">2009-09-16T17:42:58Z</dcterms:created>
  <dcterms:modified xsi:type="dcterms:W3CDTF">2012-03-29T12:27:59Z</dcterms:modified>
</cp:coreProperties>
</file>

<file path=docProps/thumbnail.jpeg>
</file>